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80" r:id="rId9"/>
    <p:sldId id="281" r:id="rId10"/>
    <p:sldId id="270" r:id="rId11"/>
    <p:sldId id="271" r:id="rId12"/>
    <p:sldId id="283" r:id="rId13"/>
    <p:sldId id="275" r:id="rId14"/>
    <p:sldId id="277" r:id="rId15"/>
    <p:sldId id="284" r:id="rId16"/>
    <p:sldId id="285" r:id="rId17"/>
    <p:sldId id="286" r:id="rId18"/>
    <p:sldId id="288" r:id="rId19"/>
    <p:sldId id="264" r:id="rId20"/>
    <p:sldId id="278" r:id="rId21"/>
  </p:sldIdLst>
  <p:sldSz cx="18288000" cy="10287000"/>
  <p:notesSz cx="6858000" cy="9144000"/>
  <p:embeddedFontLst>
    <p:embeddedFont>
      <p:font typeface="Arial Bold" panose="020B0704020202020204" pitchFamily="34" charset="0"/>
      <p:regular r:id="rId23"/>
      <p:bold r:id="rId24"/>
    </p:embeddedFont>
    <p:embeddedFont>
      <p:font typeface="Arimo Bold" panose="020B0604020202020204" charset="0"/>
      <p:regular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old" panose="020F0502020204030203" charset="0"/>
      <p:regular r:id="rId33"/>
    </p:embeddedFont>
    <p:embeddedFont>
      <p:font typeface="Rockwell Extra Bold" panose="02060903040505020403" pitchFamily="18" charset="0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81"/>
    <a:srgbClr val="743836"/>
    <a:srgbClr val="E9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0BFFF-513B-4489-AB64-8308D783CFC2}" v="1" dt="2025-03-20T05:34:49.997"/>
  </p1510:revLst>
</p1510:revInfo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5480" autoAdjust="0"/>
  </p:normalViewPr>
  <p:slideViewPr>
    <p:cSldViewPr>
      <p:cViewPr varScale="1">
        <p:scale>
          <a:sx n="57" d="100"/>
          <a:sy n="57" d="100"/>
        </p:scale>
        <p:origin x="411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53747-E283-4039-A38F-C013B18A63C2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77FF5-5892-40BC-9007-8DFCF7F0CE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0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77FF5-5892-40BC-9007-8DFCF7F0CEE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0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8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98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8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00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9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11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2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6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8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7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7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0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2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0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38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3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47AF36-06AF-067D-9884-12A347B2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"/>
            <a:ext cx="18516600" cy="102869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95400" y="1257300"/>
            <a:ext cx="12682710" cy="7924800"/>
            <a:chOff x="1727200" y="491475"/>
            <a:chExt cx="16910279" cy="10566403"/>
          </a:xfrm>
        </p:grpSpPr>
        <p:sp>
          <p:nvSpPr>
            <p:cNvPr id="8" name="Freeform 8"/>
            <p:cNvSpPr/>
            <p:nvPr/>
          </p:nvSpPr>
          <p:spPr>
            <a:xfrm>
              <a:off x="1727200" y="491475"/>
              <a:ext cx="9639758" cy="3257302"/>
            </a:xfrm>
            <a:custGeom>
              <a:avLst/>
              <a:gdLst/>
              <a:ahLst/>
              <a:cxnLst/>
              <a:rect l="l" t="t" r="r" b="b"/>
              <a:pathLst>
                <a:path w="9639758" h="3257302">
                  <a:moveTo>
                    <a:pt x="0" y="0"/>
                  </a:moveTo>
                  <a:lnTo>
                    <a:pt x="9639758" y="0"/>
                  </a:lnTo>
                  <a:lnTo>
                    <a:pt x="9639758" y="3257302"/>
                  </a:lnTo>
                  <a:lnTo>
                    <a:pt x="0" y="3257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13600" y="3539476"/>
              <a:ext cx="11423879" cy="751840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lIns="0" tIns="0" rIns="0" bIns="0" rtlCol="0" anchor="t"/>
            <a:lstStyle/>
            <a:p>
              <a:pPr algn="l">
                <a:lnSpc>
                  <a:spcPts val="14400"/>
                </a:lnSpc>
              </a:pPr>
              <a:r>
                <a:rPr lang="en-US" sz="12000" b="1" dirty="0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12000" b="1" dirty="0">
                  <a:solidFill>
                    <a:srgbClr val="FF4081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Raise Up</a:t>
              </a:r>
            </a:p>
            <a:p>
              <a:pPr algn="l">
                <a:lnSpc>
                  <a:spcPts val="3750"/>
                </a:lnSpc>
              </a:pPr>
              <a:r>
                <a:rPr lang="en-US" sz="3125" b="1" dirty="0">
                  <a:solidFill>
                    <a:srgbClr val="E7E6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</a:t>
              </a:r>
              <a:r>
                <a:rPr lang="en-US" sz="3125" b="1" dirty="0">
                  <a:solidFill>
                    <a:srgbClr val="FF408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HABIT TRACKERS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DE68F3-7713-DD35-1043-36AFF127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3E680E-C479-A0C7-9AC3-F9390DA98762}"/>
              </a:ext>
            </a:extLst>
          </p:cNvPr>
          <p:cNvSpPr txBox="1"/>
          <p:nvPr/>
        </p:nvSpPr>
        <p:spPr>
          <a:xfrm>
            <a:off x="7010400" y="1257300"/>
            <a:ext cx="426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+mj-lt"/>
                <a:cs typeface="Times New Roman" panose="02020603050405020304" pitchFamily="18" charset="0"/>
              </a:rPr>
              <a:t>Product Vision Document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85A77-A75A-FB5F-6EAC-02ACE73BB724}"/>
              </a:ext>
            </a:extLst>
          </p:cNvPr>
          <p:cNvSpPr txBox="1"/>
          <p:nvPr/>
        </p:nvSpPr>
        <p:spPr>
          <a:xfrm>
            <a:off x="1905000" y="2095500"/>
            <a:ext cx="14859000" cy="746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</a:t>
            </a:r>
          </a:p>
          <a:p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Primary Audience: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Individuals looking to build and maintain consistent habits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People who struggle with motivation and need structured progress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who prefer a gamified approach to habit-building with milestones and rewards.</a:t>
            </a: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Secondary Audience: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Productivity enthusiasts looking for an intuitive way to track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Coaches and mentors who want to monitor and support others’ habit progress.</a:t>
            </a: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Needs</a:t>
            </a:r>
          </a:p>
          <a:p>
            <a:pPr>
              <a:buNone/>
            </a:pPr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Primary Needs: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structured habit tracker with milestone-based progression.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 indicators (⭐ Milestones, 🔥 Streaks, 🔒 Locked Activities) to encourage consistency.</a:t>
            </a:r>
          </a:p>
          <a:p>
            <a:pPr>
              <a:buNone/>
            </a:pPr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Secondary Needs: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 and analytics on habit trends and progress.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Social or accountability features to keep users motivated.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1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32F3C-DC47-3D5E-7388-53E879AC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84457-B279-A49B-6184-C191914B12D4}"/>
              </a:ext>
            </a:extLst>
          </p:cNvPr>
          <p:cNvSpPr txBox="1"/>
          <p:nvPr/>
        </p:nvSpPr>
        <p:spPr>
          <a:xfrm>
            <a:off x="7315200" y="14859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+mj-lt"/>
                <a:cs typeface="Times New Roman" panose="02020603050405020304" pitchFamily="18" charset="0"/>
              </a:rPr>
              <a:t>Product Vision Document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AC333-A8ED-A1C3-9DB7-036CD73975C1}"/>
              </a:ext>
            </a:extLst>
          </p:cNvPr>
          <p:cNvSpPr txBox="1"/>
          <p:nvPr/>
        </p:nvSpPr>
        <p:spPr>
          <a:xfrm>
            <a:off x="1905000" y="2247900"/>
            <a:ext cx="14478000" cy="685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Product</a:t>
            </a:r>
          </a:p>
          <a:p>
            <a:pPr>
              <a:buNone/>
            </a:pPr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 Product:</a:t>
            </a:r>
          </a:p>
          <a:p>
            <a:pPr>
              <a:buNone/>
            </a:pP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mobile and web-based habit mastery tracker that helps users build consistent habits through gamification, milestone-based rewards, and streak tracking.</a:t>
            </a:r>
          </a:p>
          <a:p>
            <a:pPr>
              <a:buNone/>
            </a:pP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Additional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Habit Reminders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Automated notifications to reinforce consistency.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Gamified Milestones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Progress tracking through stars, streaks, and unlockable achievements.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b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Values</a:t>
            </a:r>
          </a:p>
          <a:p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 Values: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Consistency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Helping users develop long-term habits through structured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Engagement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Making habit tracking fun and rewarding.</a:t>
            </a:r>
          </a:p>
          <a:p>
            <a:pPr>
              <a:buNone/>
            </a:pPr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Differentiators: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Milestone-Based Progression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Encouraging small wins to keep users motivated.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9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Gamification Elements</a:t>
            </a:r>
            <a:r>
              <a:rPr lang="en-US" sz="219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Streaks, rewards, and locked activities create a dynamic experience.</a:t>
            </a:r>
          </a:p>
        </p:txBody>
      </p:sp>
    </p:spTree>
    <p:extLst>
      <p:ext uri="{BB962C8B-B14F-4D97-AF65-F5344CB8AC3E}">
        <p14:creationId xmlns:p14="http://schemas.microsoft.com/office/powerpoint/2010/main" val="238179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7C13-CB9F-D121-22D3-3314DBC6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E5FA24-9E7C-F48F-126E-27AD5E96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A3C03-AAC2-EC51-8D31-404BF2A5A438}"/>
              </a:ext>
            </a:extLst>
          </p:cNvPr>
          <p:cNvSpPr txBox="1"/>
          <p:nvPr/>
        </p:nvSpPr>
        <p:spPr>
          <a:xfrm>
            <a:off x="1524000" y="851770"/>
            <a:ext cx="777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/>
              <a:t>PRODUCT BACKLOG REFINEMENT</a:t>
            </a:r>
            <a:endParaRPr lang="en-IN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ADA73-F83D-8AE4-0E96-B4097E7A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36545"/>
            <a:ext cx="17602199" cy="86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6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9846-E9ED-3545-ADA7-01FAFBF3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CF525D-F681-7D46-A869-F315A7CA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0A565-9F53-2A8A-0448-93880388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53" y="377129"/>
            <a:ext cx="18288000" cy="9601201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30DC5BE-AEEE-81C9-9B4F-4AF451DBAC28}"/>
              </a:ext>
            </a:extLst>
          </p:cNvPr>
          <p:cNvGrpSpPr/>
          <p:nvPr/>
        </p:nvGrpSpPr>
        <p:grpSpPr>
          <a:xfrm>
            <a:off x="533400" y="308670"/>
            <a:ext cx="9445526" cy="2657921"/>
            <a:chOff x="0" y="0"/>
            <a:chExt cx="12594035" cy="35438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18199D-C4F8-A9DF-627C-AAF92656706E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0B48ED4-455B-1936-057F-DC10761CC4B5}"/>
                </a:ext>
              </a:extLst>
            </p:cNvPr>
            <p:cNvSpPr txBox="1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 panose="020F0502020204030203" charset="0"/>
                  <a:cs typeface="Lato Bold" panose="020F0502020204030203" charset="0"/>
                  <a:sym typeface="Lato Bold"/>
                </a:rPr>
                <a:t>Release Plan – GANTT Chart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79B49B1-6DCF-CC19-45A9-A33E33D134C7}"/>
              </a:ext>
            </a:extLst>
          </p:cNvPr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F2F5DCE-AF6D-8216-3AB7-E4DA12DEB724}"/>
                </a:ext>
              </a:extLst>
            </p:cNvPr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0A1E16-E1EA-4CA7-84B3-99A3E2FC82D1}"/>
                </a:ext>
              </a:extLst>
            </p:cNvPr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47563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4C5F8-4C96-597F-18D8-3DB09CEC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4CC407-DE21-7325-F1B9-6BEBDA22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6757AFD-CC9C-0458-F06B-1928444DDF21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0538A6-FF06-6412-79B5-7E30E833EC68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0831CCA-B573-0145-C68A-CA44CA894831}"/>
                </a:ext>
              </a:extLst>
            </p:cNvPr>
            <p:cNvSpPr txBox="1"/>
            <p:nvPr/>
          </p:nvSpPr>
          <p:spPr>
            <a:xfrm>
              <a:off x="-9450983" y="-3133328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ea typeface="Lato Bold"/>
                  <a:cs typeface="Lato Bold"/>
                  <a:sym typeface="Lato Bold"/>
                </a:rPr>
                <a:t>MICROSOFT PLANNER  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B7CDC3-3394-D94E-48C6-386B3DFD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17221200" cy="80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8A4EF-9C95-8A85-5320-BACE320C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5E9AFD-D7F3-63D5-4DDD-6977A486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3DDF2C4B-52C9-3BFF-E1ED-08986793DDD6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190EB23-1CBD-6FF0-2C76-C692AAA32D6A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F63F864-B759-BB71-3D88-B79417C9B9D1}"/>
                </a:ext>
              </a:extLst>
            </p:cNvPr>
            <p:cNvSpPr txBox="1"/>
            <p:nvPr/>
          </p:nvSpPr>
          <p:spPr>
            <a:xfrm>
              <a:off x="-9450983" y="-3133328"/>
              <a:ext cx="13411200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ea typeface="Lato Bold"/>
                  <a:cs typeface="Lato Bold"/>
                  <a:sym typeface="Lato Bold"/>
                </a:rPr>
                <a:t>APPLICATION PROTOTYPE 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11D71B-584A-5258-DE8E-54D291CF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12229"/>
            <a:ext cx="15392400" cy="76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6122-DB47-49CD-E8E8-AEE62D801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C55779-F2A3-E329-D13D-62A335A2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F99FD41-BD88-32EA-3DA6-C13567AC5914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F4736A-3C36-4E88-4257-84449DA17EA0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52775E0-341B-4610-743D-FB12C7F2168B}"/>
                </a:ext>
              </a:extLst>
            </p:cNvPr>
            <p:cNvSpPr txBox="1"/>
            <p:nvPr/>
          </p:nvSpPr>
          <p:spPr>
            <a:xfrm>
              <a:off x="-9450983" y="-3133328"/>
              <a:ext cx="21539201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ea typeface="Lato Bold"/>
                  <a:cs typeface="Lato Bold"/>
                  <a:sym typeface="Lato Bold"/>
                </a:rPr>
                <a:t>PROTOTYPE ARCHITECTURAL DIAGRAM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6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CBC7-B46F-3D72-FE4F-BA8B955C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14B79C-0548-6BD2-FA2A-E37AFD6E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0584281-2A15-1F5C-9E16-519F1CBDBC3D}"/>
              </a:ext>
            </a:extLst>
          </p:cNvPr>
          <p:cNvGrpSpPr/>
          <p:nvPr/>
        </p:nvGrpSpPr>
        <p:grpSpPr>
          <a:xfrm>
            <a:off x="762000" y="571500"/>
            <a:ext cx="16533763" cy="5007917"/>
            <a:chOff x="-9450983" y="-3133328"/>
            <a:chExt cx="22045018" cy="6677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B052C91-5C4B-B141-54D6-9B7687F339AA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56C4914-1DC0-A479-6190-20DA4353A392}"/>
                </a:ext>
              </a:extLst>
            </p:cNvPr>
            <p:cNvSpPr txBox="1"/>
            <p:nvPr/>
          </p:nvSpPr>
          <p:spPr>
            <a:xfrm>
              <a:off x="-9450983" y="-3133328"/>
              <a:ext cx="21539201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ea typeface="Lato Bold"/>
                  <a:cs typeface="Lato Bold"/>
                  <a:sym typeface="Lato Bold"/>
                </a:rPr>
                <a:t>DATA FLOW DIAGRAM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06B3E4-2F08-7D98-9045-C0F8F53E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85900"/>
            <a:ext cx="12573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1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9007-F9B6-773C-F9F4-15BC211F9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DA73A2A-9DFF-E198-CD68-E6AC162BA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9276"/>
            <a:ext cx="18288000" cy="10316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806896-5D67-9BC7-83FC-28512D2F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81100"/>
            <a:ext cx="12115799" cy="8781899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59B6920-2EE3-1721-4AF7-D4368BE8A00E}"/>
              </a:ext>
            </a:extLst>
          </p:cNvPr>
          <p:cNvGrpSpPr/>
          <p:nvPr/>
        </p:nvGrpSpPr>
        <p:grpSpPr>
          <a:xfrm>
            <a:off x="-3200400" y="232562"/>
            <a:ext cx="13179326" cy="4685556"/>
            <a:chOff x="-6707783" y="-3751460"/>
            <a:chExt cx="17572435" cy="61710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F74E86-62B4-62E9-43CD-E6E67A88DFB6}"/>
                </a:ext>
              </a:extLst>
            </p:cNvPr>
            <p:cNvSpPr/>
            <p:nvPr/>
          </p:nvSpPr>
          <p:spPr>
            <a:xfrm>
              <a:off x="-6707783" y="56952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3FBEC2B-66E9-FA4D-4B73-1A92AEB43791}"/>
                </a:ext>
              </a:extLst>
            </p:cNvPr>
            <p:cNvSpPr txBox="1"/>
            <p:nvPr/>
          </p:nvSpPr>
          <p:spPr>
            <a:xfrm>
              <a:off x="-1729383" y="-375146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UML DIAGRAM</a:t>
              </a: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6889E737-7ED7-4432-C818-B42F32B293D8}"/>
              </a:ext>
            </a:extLst>
          </p:cNvPr>
          <p:cNvSpPr/>
          <p:nvPr/>
        </p:nvSpPr>
        <p:spPr>
          <a:xfrm>
            <a:off x="7850237" y="5334744"/>
            <a:ext cx="9445526" cy="1814512"/>
          </a:xfrm>
          <a:custGeom>
            <a:avLst/>
            <a:gdLst/>
            <a:ahLst/>
            <a:cxnLst/>
            <a:rect l="l" t="t" r="r" b="b"/>
            <a:pathLst>
              <a:path w="12594035" h="2419350">
                <a:moveTo>
                  <a:pt x="0" y="0"/>
                </a:moveTo>
                <a:lnTo>
                  <a:pt x="12594035" y="0"/>
                </a:lnTo>
                <a:lnTo>
                  <a:pt x="12594035" y="2419350"/>
                </a:lnTo>
                <a:lnTo>
                  <a:pt x="0" y="24193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F8020A-8CE5-F462-9D57-D25CECBA5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11" y="1181100"/>
            <a:ext cx="6324600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B0A7A6-248F-AB08-0C54-71804A9D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7850237" y="2921496"/>
            <a:ext cx="9445526" cy="2657921"/>
            <a:chOff x="0" y="0"/>
            <a:chExt cx="12594035" cy="3543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Next Steps: Initiating the Project and Securing Approval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The next step is to develop a detailed project plan, outlining the project scope, timeline, budget, and resources. This plan will then be presented to key stakeholders for review and approval.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615423-418A-39B1-84AC-8F07B460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9276"/>
            <a:ext cx="18288000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19400" y="3109020"/>
            <a:ext cx="14476363" cy="1843236"/>
            <a:chOff x="-6707783" y="-38100"/>
            <a:chExt cx="19301818" cy="2457649"/>
          </a:xfrm>
        </p:grpSpPr>
        <p:sp>
          <p:nvSpPr>
            <p:cNvPr id="8" name="Freeform 8"/>
            <p:cNvSpPr/>
            <p:nvPr/>
          </p:nvSpPr>
          <p:spPr>
            <a:xfrm>
              <a:off x="-6707783" y="56952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                        RAISE UP</a:t>
              </a:r>
            </a:p>
            <a:p>
              <a:pPr algn="ctr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THE HABIT TRACKER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334744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presentation outlines the development of a comprehensive habit-tracking system, designed to enhance consistency and streamline the process of building long-term habits. The project will aim to provide a user-friendly platform for users to track progress and stay motivated.</a:t>
              </a:r>
              <a:endParaRPr lang="en-US" sz="2187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A7E39D6-2137-5209-615A-E1D69D83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1" y="-29277"/>
            <a:ext cx="6324600" cy="10316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F3D08-EF41-06F9-9B93-D801D26F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EE05E0-3F87-A60E-EA8C-1A8E57A0375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C8E88F-ED66-A5C6-541A-43E3F5926DF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D6CC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0833D1C-B359-09CD-D3D1-F4C46DD8555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7C2961-2C7B-F5F2-2A7F-9F95A40D715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8930FE6-C2DF-6E87-5DB0-C1B591CAEAEA}"/>
              </a:ext>
            </a:extLst>
          </p:cNvPr>
          <p:cNvGrpSpPr/>
          <p:nvPr/>
        </p:nvGrpSpPr>
        <p:grpSpPr>
          <a:xfrm>
            <a:off x="7850237" y="2921496"/>
            <a:ext cx="9445526" cy="2657921"/>
            <a:chOff x="0" y="0"/>
            <a:chExt cx="12594035" cy="35438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539996-5B45-49B8-D595-8A44AADE1932}"/>
                </a:ext>
              </a:extLst>
            </p:cNvPr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E69563F-DD01-48F1-2E4B-ED882FC47AF0}"/>
                </a:ext>
              </a:extLst>
            </p:cNvPr>
            <p:cNvSpPr txBox="1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282824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E1FF9D-87E3-6357-847F-4378E1A9A2B4}"/>
              </a:ext>
            </a:extLst>
          </p:cNvPr>
          <p:cNvGrpSpPr/>
          <p:nvPr/>
        </p:nvGrpSpPr>
        <p:grpSpPr>
          <a:xfrm>
            <a:off x="7850237" y="6004620"/>
            <a:ext cx="9445526" cy="1360885"/>
            <a:chOff x="0" y="0"/>
            <a:chExt cx="12594035" cy="181451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FBA532-4D5C-6340-5C4F-E68403130577}"/>
                </a:ext>
              </a:extLst>
            </p:cNvPr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756EE3B-49AD-9637-32B1-A65946F2EDF9}"/>
                </a:ext>
              </a:extLst>
            </p:cNvPr>
            <p:cNvSpPr txBox="1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29552E2-D10A-923D-4E88-2AE9C217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27EAB2-D680-CAFC-C649-B7F86861AF79}"/>
              </a:ext>
            </a:extLst>
          </p:cNvPr>
          <p:cNvSpPr txBox="1"/>
          <p:nvPr/>
        </p:nvSpPr>
        <p:spPr>
          <a:xfrm>
            <a:off x="5029200" y="4294360"/>
            <a:ext cx="113538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900" dirty="0">
                <a:solidFill>
                  <a:schemeClr val="bg1"/>
                </a:solidFill>
                <a:latin typeface="Rockwell Extra Bold" panose="02060903040505020403" pitchFamily="18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06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3B1B1A8-A175-02DE-ECA8-2F980ABA8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92238" y="2731889"/>
            <a:ext cx="16303526" cy="1771947"/>
            <a:chOff x="0" y="0"/>
            <a:chExt cx="21738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Understanding the Problem: Defining the Business Case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212556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Current Challenges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938986"/>
            <a:ext cx="7805886" cy="1360885"/>
            <a:chOff x="0" y="0"/>
            <a:chExt cx="10407848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endParaRPr lang="en-US" sz="2187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82200" y="5198269"/>
            <a:ext cx="3548690" cy="572210"/>
            <a:chOff x="0" y="-172398"/>
            <a:chExt cx="4731587" cy="762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195" y="-172398"/>
              <a:ext cx="4725392" cy="6095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82824"/>
                  </a:solidFill>
                  <a:latin typeface="Lato Bold"/>
                  <a:ea typeface="Lato Bold"/>
                  <a:cs typeface="Lato Bold"/>
                  <a:sym typeface="Lato Bold"/>
                </a:rPr>
                <a:t>Business Case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47168" y="5783165"/>
            <a:ext cx="8725899" cy="1432323"/>
            <a:chOff x="-1269644" y="-207761"/>
            <a:chExt cx="11634532" cy="1909763"/>
          </a:xfrm>
        </p:grpSpPr>
        <p:sp>
          <p:nvSpPr>
            <p:cNvPr id="19" name="Freeform 19"/>
            <p:cNvSpPr/>
            <p:nvPr/>
          </p:nvSpPr>
          <p:spPr>
            <a:xfrm>
              <a:off x="-1269644" y="-168593"/>
              <a:ext cx="10407848" cy="1814513"/>
            </a:xfrm>
            <a:custGeom>
              <a:avLst/>
              <a:gdLst/>
              <a:ahLst/>
              <a:cxnLst/>
              <a:rect l="l" t="t" r="r" b="b"/>
              <a:pathLst>
                <a:path w="10407848" h="1814513">
                  <a:moveTo>
                    <a:pt x="0" y="0"/>
                  </a:moveTo>
                  <a:lnTo>
                    <a:pt x="10407848" y="0"/>
                  </a:lnTo>
                  <a:lnTo>
                    <a:pt x="10407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42960" y="-207761"/>
              <a:ext cx="10407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</a:t>
              </a:r>
              <a:r>
                <a:rPr lang="en-US" sz="24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Raise Up: Habit Mastery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tracker provides a structured approach to habit-building with progress milestones, streak tracking, and unlockable rewards.</a:t>
              </a:r>
              <a:endParaRPr lang="en-US" sz="2187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1FDE4F-CA6E-FD1A-A0F8-5E8CACBB6FB6}"/>
              </a:ext>
            </a:extLst>
          </p:cNvPr>
          <p:cNvSpPr txBox="1"/>
          <p:nvPr/>
        </p:nvSpPr>
        <p:spPr>
          <a:xfrm>
            <a:off x="323181" y="5759285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people struggle with building consistent habits due to lack of motivation, unclear progress tracking, and difficulty in maintaining streaks. Without a structured system, habits often break before becoming routine.</a:t>
            </a:r>
            <a:endParaRPr lang="en-I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E8D925C-7CB3-F510-D95B-929A9366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2"/>
            <a:ext cx="18288000" cy="102869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80480" y="772120"/>
            <a:ext cx="9469041" cy="2626221"/>
            <a:chOff x="0" y="0"/>
            <a:chExt cx="12625388" cy="35016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25388" cy="3501629"/>
            </a:xfrm>
            <a:custGeom>
              <a:avLst/>
              <a:gdLst/>
              <a:ahLst/>
              <a:cxnLst/>
              <a:rect l="l" t="t" r="r" b="b"/>
              <a:pathLst>
                <a:path w="12625388" h="3501629">
                  <a:moveTo>
                    <a:pt x="0" y="0"/>
                  </a:moveTo>
                  <a:lnTo>
                    <a:pt x="12625388" y="0"/>
                  </a:lnTo>
                  <a:lnTo>
                    <a:pt x="12625388" y="3501629"/>
                  </a:lnTo>
                  <a:lnTo>
                    <a:pt x="0" y="3501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25388" cy="35302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Crafting the Problem Statement: Key Elements and Considerations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0480" y="4133552"/>
            <a:ext cx="630287" cy="630287"/>
            <a:chOff x="0" y="0"/>
            <a:chExt cx="840383" cy="8403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659" y="4238476"/>
            <a:ext cx="243780" cy="420291"/>
            <a:chOff x="0" y="0"/>
            <a:chExt cx="325040" cy="560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90861" y="4119265"/>
            <a:ext cx="3684091" cy="889695"/>
            <a:chOff x="0" y="-19050"/>
            <a:chExt cx="4912122" cy="11862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12122" cy="1167210"/>
            </a:xfrm>
            <a:custGeom>
              <a:avLst/>
              <a:gdLst/>
              <a:ahLst/>
              <a:cxnLst/>
              <a:rect l="l" t="t" r="r" b="b"/>
              <a:pathLst>
                <a:path w="4912122" h="1167210">
                  <a:moveTo>
                    <a:pt x="0" y="0"/>
                  </a:moveTo>
                  <a:lnTo>
                    <a:pt x="4912122" y="0"/>
                  </a:lnTo>
                  <a:lnTo>
                    <a:pt x="4912122" y="1167210"/>
                  </a:lnTo>
                  <a:lnTo>
                    <a:pt x="0" y="116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912122" cy="1186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Lack of Consistency in following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90861" y="5176986"/>
            <a:ext cx="3684091" cy="1792486"/>
            <a:chOff x="0" y="0"/>
            <a:chExt cx="4912122" cy="23899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12122" cy="2389982"/>
            </a:xfrm>
            <a:custGeom>
              <a:avLst/>
              <a:gdLst/>
              <a:ahLst/>
              <a:cxnLst/>
              <a:rect l="l" t="t" r="r" b="b"/>
              <a:pathLst>
                <a:path w="4912122" h="2389982">
                  <a:moveTo>
                    <a:pt x="0" y="0"/>
                  </a:moveTo>
                  <a:lnTo>
                    <a:pt x="4912122" y="0"/>
                  </a:lnTo>
                  <a:lnTo>
                    <a:pt x="4912122" y="2389982"/>
                  </a:lnTo>
                  <a:lnTo>
                    <a:pt x="0" y="2389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912122" cy="24852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Building habits requires regular effort, but many people struggle with maintaining consistency, leading to slow progress or frequent restarts.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5048" y="4133552"/>
            <a:ext cx="630287" cy="630287"/>
            <a:chOff x="0" y="0"/>
            <a:chExt cx="840383" cy="8403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48226" y="4238476"/>
            <a:ext cx="243780" cy="420291"/>
            <a:chOff x="0" y="0"/>
            <a:chExt cx="325040" cy="5603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65429" y="4133552"/>
            <a:ext cx="3684091" cy="875408"/>
            <a:chOff x="0" y="0"/>
            <a:chExt cx="4912122" cy="11672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12122" cy="1167210"/>
            </a:xfrm>
            <a:custGeom>
              <a:avLst/>
              <a:gdLst/>
              <a:ahLst/>
              <a:cxnLst/>
              <a:rect l="l" t="t" r="r" b="b"/>
              <a:pathLst>
                <a:path w="4912122" h="1167210">
                  <a:moveTo>
                    <a:pt x="0" y="0"/>
                  </a:moveTo>
                  <a:lnTo>
                    <a:pt x="4912122" y="0"/>
                  </a:lnTo>
                  <a:lnTo>
                    <a:pt x="4912122" y="1167210"/>
                  </a:lnTo>
                  <a:lnTo>
                    <a:pt x="0" y="1167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912122" cy="11862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No Real – Time Progress Tracking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65429" y="5176986"/>
            <a:ext cx="3684091" cy="2240607"/>
            <a:chOff x="0" y="0"/>
            <a:chExt cx="4912122" cy="29874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12122" cy="2987477"/>
            </a:xfrm>
            <a:custGeom>
              <a:avLst/>
              <a:gdLst/>
              <a:ahLst/>
              <a:cxnLst/>
              <a:rect l="l" t="t" r="r" b="b"/>
              <a:pathLst>
                <a:path w="4912122" h="2987477">
                  <a:moveTo>
                    <a:pt x="0" y="0"/>
                  </a:moveTo>
                  <a:lnTo>
                    <a:pt x="4912122" y="0"/>
                  </a:lnTo>
                  <a:lnTo>
                    <a:pt x="4912122" y="2987477"/>
                  </a:lnTo>
                  <a:lnTo>
                    <a:pt x="0" y="2987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4912122" cy="30827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Without a proper system to track progress, it’s difficult to stay motivated and understand how close you are to achieving your goals.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0480" y="8012757"/>
            <a:ext cx="630287" cy="630287"/>
            <a:chOff x="0" y="0"/>
            <a:chExt cx="840383" cy="8403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0359" cy="840359"/>
            </a:xfrm>
            <a:custGeom>
              <a:avLst/>
              <a:gdLst/>
              <a:ahLst/>
              <a:cxnLst/>
              <a:rect l="l" t="t" r="r" b="b"/>
              <a:pathLst>
                <a:path w="840359" h="840359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352" y="0"/>
                  </a:lnTo>
                  <a:cubicBezTo>
                    <a:pt x="815340" y="0"/>
                    <a:pt x="840359" y="25146"/>
                    <a:pt x="840359" y="56007"/>
                  </a:cubicBezTo>
                  <a:lnTo>
                    <a:pt x="840359" y="784352"/>
                  </a:lnTo>
                  <a:cubicBezTo>
                    <a:pt x="840359" y="815340"/>
                    <a:pt x="815213" y="840359"/>
                    <a:pt x="784352" y="840359"/>
                  </a:cubicBezTo>
                  <a:lnTo>
                    <a:pt x="56007" y="840359"/>
                  </a:lnTo>
                  <a:cubicBezTo>
                    <a:pt x="25146" y="840359"/>
                    <a:pt x="0" y="815340"/>
                    <a:pt x="0" y="784352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3659" y="8117681"/>
            <a:ext cx="243780" cy="420291"/>
            <a:chOff x="0" y="0"/>
            <a:chExt cx="325040" cy="5603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25040" cy="560388"/>
            </a:xfrm>
            <a:custGeom>
              <a:avLst/>
              <a:gdLst/>
              <a:ahLst/>
              <a:cxnLst/>
              <a:rect l="l" t="t" r="r" b="b"/>
              <a:pathLst>
                <a:path w="325040" h="560388">
                  <a:moveTo>
                    <a:pt x="0" y="0"/>
                  </a:moveTo>
                  <a:lnTo>
                    <a:pt x="325040" y="0"/>
                  </a:lnTo>
                  <a:lnTo>
                    <a:pt x="325040" y="560388"/>
                  </a:lnTo>
                  <a:lnTo>
                    <a:pt x="0" y="560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57150"/>
              <a:ext cx="325040" cy="503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50"/>
                </a:lnSpc>
              </a:pPr>
              <a:r>
                <a:rPr lang="en-US" sz="3250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890860" y="8098929"/>
            <a:ext cx="6491139" cy="351532"/>
            <a:chOff x="0" y="0"/>
            <a:chExt cx="6325195" cy="58360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25195" cy="583605"/>
            </a:xfrm>
            <a:custGeom>
              <a:avLst/>
              <a:gdLst/>
              <a:ahLst/>
              <a:cxnLst/>
              <a:rect l="l" t="t" r="r" b="b"/>
              <a:pathLst>
                <a:path w="6325195" h="583605">
                  <a:moveTo>
                    <a:pt x="0" y="0"/>
                  </a:moveTo>
                  <a:lnTo>
                    <a:pt x="6325195" y="0"/>
                  </a:lnTo>
                  <a:lnTo>
                    <a:pt x="6325195" y="583605"/>
                  </a:lnTo>
                  <a:lnTo>
                    <a:pt x="0" y="583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6325195" cy="6026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Lack of Motivation &amp; Accountability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890861" y="8618487"/>
            <a:ext cx="8558659" cy="896242"/>
            <a:chOff x="0" y="0"/>
            <a:chExt cx="11411545" cy="11949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411545" cy="1194990"/>
            </a:xfrm>
            <a:custGeom>
              <a:avLst/>
              <a:gdLst/>
              <a:ahLst/>
              <a:cxnLst/>
              <a:rect l="l" t="t" r="r" b="b"/>
              <a:pathLst>
                <a:path w="11411545" h="1194990">
                  <a:moveTo>
                    <a:pt x="0" y="0"/>
                  </a:moveTo>
                  <a:lnTo>
                    <a:pt x="11411545" y="0"/>
                  </a:lnTo>
                  <a:lnTo>
                    <a:pt x="11411545" y="1194990"/>
                  </a:lnTo>
                  <a:lnTo>
                    <a:pt x="0" y="1194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1411545" cy="1290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Without clear milestones and rewards, it’s easy to lose motivation. A lack of accountability also makes it harder to stay on track.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E9B27BB7-F199-7647-9F05-B448711A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616" y="1"/>
            <a:ext cx="7558384" cy="1030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1494CC2-5B0B-F88F-0C9E-6D9B90BC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92238" y="4546401"/>
            <a:ext cx="16303526" cy="1771947"/>
            <a:chOff x="0" y="0"/>
            <a:chExt cx="21738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38034" cy="2362597"/>
            </a:xfrm>
            <a:custGeom>
              <a:avLst/>
              <a:gdLst/>
              <a:ahLst/>
              <a:cxnLst/>
              <a:rect l="l" t="t" r="r" b="b"/>
              <a:pathLst>
                <a:path w="21738034" h="2362597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Stakeholder Analysis: Identifying Key Stakeholders and Their Needs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6743551"/>
            <a:ext cx="5245447" cy="2540943"/>
            <a:chOff x="0" y="0"/>
            <a:chExt cx="6993930" cy="3387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5755" y="7027069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Users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755" y="7568654"/>
            <a:ext cx="4678412" cy="978693"/>
            <a:chOff x="0" y="-95249"/>
            <a:chExt cx="6237883" cy="13049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49"/>
              <a:ext cx="6237883" cy="10638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simple, intuitive tracker that helps them build and maintain habits with progress visualization, streaks.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21202" y="6743551"/>
            <a:ext cx="5245447" cy="2540943"/>
            <a:chOff x="0" y="0"/>
            <a:chExt cx="6993930" cy="3387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04720" y="7027069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App Developers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04720" y="7640091"/>
            <a:ext cx="4678412" cy="1360885"/>
            <a:chOff x="0" y="0"/>
            <a:chExt cx="6237883" cy="1814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37883" cy="1814513"/>
            </a:xfrm>
            <a:custGeom>
              <a:avLst/>
              <a:gdLst/>
              <a:ahLst/>
              <a:cxnLst/>
              <a:rect l="l" t="t" r="r" b="b"/>
              <a:pathLst>
                <a:path w="6237883" h="1814513">
                  <a:moveTo>
                    <a:pt x="0" y="0"/>
                  </a:moveTo>
                  <a:lnTo>
                    <a:pt x="6237883" y="0"/>
                  </a:lnTo>
                  <a:lnTo>
                    <a:pt x="62378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623788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scalable, bug-free system with smooth UI/UX to ensure user engagement and retention.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50166" y="6743551"/>
            <a:ext cx="5245447" cy="2540943"/>
            <a:chOff x="0" y="0"/>
            <a:chExt cx="6993930" cy="3387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4017" cy="3387979"/>
            </a:xfrm>
            <a:custGeom>
              <a:avLst/>
              <a:gdLst/>
              <a:ahLst/>
              <a:cxnLst/>
              <a:rect l="l" t="t" r="r" b="b"/>
              <a:pathLst>
                <a:path w="6994017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3331210"/>
                  </a:lnTo>
                  <a:cubicBezTo>
                    <a:pt x="6994017" y="3362579"/>
                    <a:pt x="6968617" y="3387979"/>
                    <a:pt x="6937248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E5DFD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333685" y="7012782"/>
            <a:ext cx="3544044" cy="457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A4A45"/>
                </a:solidFill>
                <a:latin typeface="Lato Bold"/>
                <a:ea typeface="Lato Bold"/>
                <a:cs typeface="Lato Bold"/>
                <a:sym typeface="Lato Bold"/>
              </a:rPr>
              <a:t>Productivity Experts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333685" y="7568653"/>
            <a:ext cx="4678413" cy="1432323"/>
            <a:chOff x="0" y="-95250"/>
            <a:chExt cx="6237883" cy="1909763"/>
          </a:xfrm>
        </p:grpSpPr>
        <p:sp>
          <p:nvSpPr>
            <p:cNvPr id="32" name="Freeform 32"/>
            <p:cNvSpPr/>
            <p:nvPr/>
          </p:nvSpPr>
          <p:spPr>
            <a:xfrm>
              <a:off x="0" y="1"/>
              <a:ext cx="6237883" cy="1814512"/>
            </a:xfrm>
            <a:custGeom>
              <a:avLst/>
              <a:gdLst/>
              <a:ahLst/>
              <a:cxnLst/>
              <a:rect l="l" t="t" r="r" b="b"/>
              <a:pathLst>
                <a:path w="6237883" h="1814513">
                  <a:moveTo>
                    <a:pt x="0" y="0"/>
                  </a:moveTo>
                  <a:lnTo>
                    <a:pt x="6237883" y="0"/>
                  </a:lnTo>
                  <a:lnTo>
                    <a:pt x="62378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23788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9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Features based on behavioral science, like habit reinforcement techniques and goal-setting strategies.</a:t>
              </a:r>
              <a:endParaRPr lang="en-US" sz="219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CACEDFE-54AC-EA60-464C-92817560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58328" cy="2333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82824"/>
                  </a:solidFill>
                  <a:latin typeface="+mj-lt"/>
                  <a:ea typeface="Lato Bold"/>
                  <a:cs typeface="Lato Bold"/>
                  <a:sym typeface="Lato Bold"/>
                </a:rPr>
                <a:t>Proposed Solution: Aligning with Business Objectives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10298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Real-Time Tracking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26127" y="4457700"/>
            <a:ext cx="4539406" cy="1327845"/>
            <a:chOff x="0" y="0"/>
            <a:chExt cx="6052542" cy="1770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Monitor vehicle locations, service provider routes, and ETA for improved efficiency.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278031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12780317" y="3874591"/>
            <a:ext cx="4003922" cy="432047"/>
            <a:chOff x="0" y="0"/>
            <a:chExt cx="5338563" cy="5760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38563" cy="576063"/>
            </a:xfrm>
            <a:custGeom>
              <a:avLst/>
              <a:gdLst/>
              <a:ahLst/>
              <a:cxnLst/>
              <a:rect l="l" t="t" r="r" b="b"/>
              <a:pathLst>
                <a:path w="5338563" h="576063">
                  <a:moveTo>
                    <a:pt x="0" y="0"/>
                  </a:moveTo>
                  <a:lnTo>
                    <a:pt x="5338563" y="0"/>
                  </a:lnTo>
                  <a:lnTo>
                    <a:pt x="5338563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338563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Two-Way Communication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Enable direct communication between drivers, service providers, and customer support.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26127" y="663014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7826127" y="7598122"/>
            <a:ext cx="3457724" cy="432047"/>
            <a:chOff x="0" y="0"/>
            <a:chExt cx="4610298" cy="57606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610298" cy="595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A4A45"/>
                  </a:solidFill>
                  <a:latin typeface="Lato Bold"/>
                  <a:ea typeface="Lato Bold"/>
                  <a:cs typeface="Lato Bold"/>
                  <a:sym typeface="Lato Bold"/>
                </a:rPr>
                <a:t>Data Analytics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26127" y="8196114"/>
            <a:ext cx="4539406" cy="1327845"/>
            <a:chOff x="0" y="0"/>
            <a:chExt cx="6052542" cy="17704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4A4A45"/>
                  </a:solidFill>
                  <a:latin typeface="Lato"/>
                  <a:ea typeface="Lato"/>
                  <a:cs typeface="Lato"/>
                  <a:sym typeface="Lato"/>
                </a:rPr>
                <a:t>Generate reports and insights to optimize operations, improve service quality, and identify trends.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DE9CACC-AD30-030A-72F2-8F4B6C079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251" y="0"/>
            <a:ext cx="7430594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CF722-135D-205F-F01D-9787A2C0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5DFE19-F631-0963-3CBC-47532441BC78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USER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D4C16-7FD9-DBFA-9E34-F55116C6CEA6}"/>
              </a:ext>
            </a:extLst>
          </p:cNvPr>
          <p:cNvSpPr txBox="1"/>
          <p:nvPr/>
        </p:nvSpPr>
        <p:spPr>
          <a:xfrm>
            <a:off x="1676403" y="3162300"/>
            <a:ext cx="14401794" cy="662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5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1: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300" b="1" dirty="0"/>
              <a:t>As a Backend Developer: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 to implement a robust system to track user milestones and progress.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3300" b="1" dirty="0"/>
              <a:t>So That: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application can accurately store and update habit completion data for each user.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3300" b="1" dirty="0"/>
              <a:t>Acceptance Criteria: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backend should be able to track milestones and stars associated with each user's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system should update users' progress in real-time and be scalable for multiple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data should be stored securely with progress data.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D53D0-E4DC-2344-B9D7-954719656C25}"/>
              </a:ext>
            </a:extLst>
          </p:cNvPr>
          <p:cNvSpPr txBox="1"/>
          <p:nvPr/>
        </p:nvSpPr>
        <p:spPr>
          <a:xfrm>
            <a:off x="1295400" y="5475745"/>
            <a:ext cx="1516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834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74CED-E7C5-846E-8D88-36DA732F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EE59D-8020-C91C-94F2-457E17E5D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95" y="-1"/>
            <a:ext cx="18288000" cy="10287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B767B-8D03-564B-FB40-4CE8DA283A8A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USER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9015-4459-C90F-0294-91938B3B4609}"/>
              </a:ext>
            </a:extLst>
          </p:cNvPr>
          <p:cNvSpPr txBox="1"/>
          <p:nvPr/>
        </p:nvSpPr>
        <p:spPr>
          <a:xfrm>
            <a:off x="1676403" y="3162300"/>
            <a:ext cx="14401794" cy="662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5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2: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300" b="1" dirty="0"/>
              <a:t>As a Frontend Developer: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 to create an intuitive user interface to display progress visually.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3300" b="1" dirty="0"/>
              <a:t>So That: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Users can easily understand their progress and stay motivated to continue their habits.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3300" b="1" dirty="0"/>
              <a:t>Acceptance Criteria: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interface should display stars, milestones, and locked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app should have responsive design elements that adapt to various screen sizes.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Progress should be shown with a simple, colorful visual system for each tracked habit.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BDD8A-2471-F18F-145F-BD065168061B}"/>
              </a:ext>
            </a:extLst>
          </p:cNvPr>
          <p:cNvSpPr txBox="1"/>
          <p:nvPr/>
        </p:nvSpPr>
        <p:spPr>
          <a:xfrm>
            <a:off x="1295400" y="5475745"/>
            <a:ext cx="1516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661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6D2DC-A0E8-1EF9-9ACE-A5A6DE4D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B7600-97B3-3843-A0A2-48B8F185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72511A-A6BF-F481-3764-755667EA40DF}"/>
              </a:ext>
            </a:extLst>
          </p:cNvPr>
          <p:cNvSpPr txBox="1"/>
          <p:nvPr/>
        </p:nvSpPr>
        <p:spPr>
          <a:xfrm>
            <a:off x="1943103" y="1473198"/>
            <a:ext cx="14401794" cy="19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USER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EB3BF-E554-8B60-9A9D-3B2FB4E2D628}"/>
              </a:ext>
            </a:extLst>
          </p:cNvPr>
          <p:cNvSpPr txBox="1"/>
          <p:nvPr/>
        </p:nvSpPr>
        <p:spPr>
          <a:xfrm>
            <a:off x="1676403" y="3162300"/>
            <a:ext cx="14401794" cy="6629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5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Story 3: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300" b="1" dirty="0"/>
              <a:t>As a Student: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want to unlock new study challenges after completing basic tasks..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3300" b="1" dirty="0"/>
              <a:t>So That: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can stay motivated to improve my study habits and learn new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3300" b="1" dirty="0"/>
              <a:t>Acceptance Criteria:</a:t>
            </a:r>
            <a:endParaRPr lang="en-US" sz="33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app should offer study-related habits that users can track.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reaching milestones, new challenges or study techniques should unlock.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system should gradually increase the complexity of study habits as I progress.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7AB96-C541-FA87-7896-E46598D756B5}"/>
              </a:ext>
            </a:extLst>
          </p:cNvPr>
          <p:cNvSpPr txBox="1"/>
          <p:nvPr/>
        </p:nvSpPr>
        <p:spPr>
          <a:xfrm>
            <a:off x="1295400" y="5475745"/>
            <a:ext cx="1516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957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838</TotalTime>
  <Words>899</Words>
  <Application>Microsoft Office PowerPoint</Application>
  <PresentationFormat>Custom</PresentationFormat>
  <Paragraphs>123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Lato Bold</vt:lpstr>
      <vt:lpstr>Times New Roman</vt:lpstr>
      <vt:lpstr>Calibri</vt:lpstr>
      <vt:lpstr>Arial Bold</vt:lpstr>
      <vt:lpstr>Garamond</vt:lpstr>
      <vt:lpstr>Lato</vt:lpstr>
      <vt:lpstr>Arimo Bold</vt:lpstr>
      <vt:lpstr>Rockwell Extra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 Guru Charan</dc:creator>
  <cp:lastModifiedBy>Nivruth Reddy</cp:lastModifiedBy>
  <cp:revision>16</cp:revision>
  <dcterms:created xsi:type="dcterms:W3CDTF">2006-08-16T00:00:00Z</dcterms:created>
  <dcterms:modified xsi:type="dcterms:W3CDTF">2025-04-29T01:26:36Z</dcterms:modified>
  <dc:identifier>DAGiKtDSN6s</dc:identifier>
</cp:coreProperties>
</file>